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62" r:id="rId4"/>
    <p:sldId id="258" r:id="rId5"/>
    <p:sldId id="263" r:id="rId6"/>
    <p:sldId id="264" r:id="rId7"/>
    <p:sldId id="265" r:id="rId8"/>
    <p:sldId id="259" r:id="rId9"/>
    <p:sldId id="266" r:id="rId10"/>
    <p:sldId id="260" r:id="rId11"/>
    <p:sldId id="284" r:id="rId12"/>
    <p:sldId id="293" r:id="rId13"/>
    <p:sldId id="267" r:id="rId14"/>
  </p:sldIdLst>
  <p:sldSz cx="12192000" cy="6858000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157"/>
    <p:restoredTop sz="94745"/>
  </p:normalViewPr>
  <p:slideViewPr>
    <p:cSldViewPr snapToGrid="0" snapToObjects="1">
      <p:cViewPr varScale="1">
        <p:scale>
          <a:sx n="98" d="100"/>
          <a:sy n="98" d="100"/>
        </p:scale>
        <p:origin x="656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5537D1E-92DC-C448-A75B-CE30A70E031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DC724395-25CA-344E-927E-2BEC9422E53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/>
              <a:t>Kliknij, aby edytować styl wzorca podtytułu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63E5CE19-A9A2-954E-BA03-62F4A3064E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AA50B7-00F6-0B4F-B4DB-CEE95743E04C}" type="datetimeFigureOut">
              <a:rPr lang="pl-PL" smtClean="0"/>
              <a:t>08.09.2024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5F21FC9D-C40D-914D-803A-D4569B28EA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FA709B73-FF6C-AF4C-AF65-B602943C23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7D6C5A-8EF8-5F45-A243-34CFDB1BDC1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4975817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A79A1840-2458-1040-8EFF-56D9C57ED0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>
            <a:extLst>
              <a:ext uri="{FF2B5EF4-FFF2-40B4-BE49-F238E27FC236}">
                <a16:creationId xmlns:a16="http://schemas.microsoft.com/office/drawing/2014/main" id="{ECD14D11-132F-A646-9273-BFBF8325C1C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r>
              <a:rPr lang="pl-PL"/>
              <a:t>Edytuj style wzorca tekstu
Drugi poziom
Trzeci poziom
Czwarty poziom
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4322ABD7-592F-BA4F-A2AE-998AB58623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AA50B7-00F6-0B4F-B4DB-CEE95743E04C}" type="datetimeFigureOut">
              <a:rPr lang="pl-PL" smtClean="0"/>
              <a:t>08.09.2024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B627D7E1-24A7-5B43-B06F-E0145EE14D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A4666200-8FD3-BE40-9284-68353E6724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7D6C5A-8EF8-5F45-A243-34CFDB1BDC1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7733649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>
            <a:extLst>
              <a:ext uri="{FF2B5EF4-FFF2-40B4-BE49-F238E27FC236}">
                <a16:creationId xmlns:a16="http://schemas.microsoft.com/office/drawing/2014/main" id="{80437F52-2274-7D47-BB4A-0A75F8CAA17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>
            <a:extLst>
              <a:ext uri="{FF2B5EF4-FFF2-40B4-BE49-F238E27FC236}">
                <a16:creationId xmlns:a16="http://schemas.microsoft.com/office/drawing/2014/main" id="{FB613ACB-76C2-9C44-B5E1-7C5B9926EB1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r>
              <a:rPr lang="pl-PL"/>
              <a:t>Edytuj style wzorca tekstu
Drugi poziom
Trzeci poziom
Czwarty poziom
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805746C0-3E0B-3B43-9DCA-F9F4B34BBF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AA50B7-00F6-0B4F-B4DB-CEE95743E04C}" type="datetimeFigureOut">
              <a:rPr lang="pl-PL" smtClean="0"/>
              <a:t>08.09.2024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D03E1786-82C0-7041-8F47-4042E52B03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63E36356-148A-0249-AD75-37692E6D00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7D6C5A-8EF8-5F45-A243-34CFDB1BDC1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448819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AA9A86FB-5CCB-2445-8D37-DAB8A8EC4B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E9CFA64F-3430-C64B-9EF2-595AAABBDAB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/>
              <a:t>Edytuj style wzorca tekstu
Drugi poziom
Trzeci poziom
Czwarty poziom
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96E622AC-C290-9148-9A00-CF98234844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AA50B7-00F6-0B4F-B4DB-CEE95743E04C}" type="datetimeFigureOut">
              <a:rPr lang="pl-PL" smtClean="0"/>
              <a:t>08.09.2024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BF8A7253-BB28-A942-9216-107E9ACE7A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687E9D38-275D-BA42-8F69-FEE5BBB422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7D6C5A-8EF8-5F45-A243-34CFDB1BDC1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8585637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17FE4DD7-DA49-5F41-84F4-AE41F8319A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3C1B3883-B819-3347-BF9D-17E74599EB3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/>
              <a:t>Edytuj style wzorca tekstu
Drugi poziom
Trzeci poziom
Czwarty poziom
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64390F4D-D59B-C142-BA5B-53B100F14B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AA50B7-00F6-0B4F-B4DB-CEE95743E04C}" type="datetimeFigureOut">
              <a:rPr lang="pl-PL" smtClean="0"/>
              <a:t>08.09.2024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17F08A72-80A8-3A48-8AD4-E60C702DEF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39542519-0619-5B44-BBB2-A921E27F00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7D6C5A-8EF8-5F45-A243-34CFDB1BDC1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8786458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FB93E7D1-2590-344E-ACC8-0B6AA5D252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3CEFF0DD-1C98-0B4B-A74A-C0BCCDA10B9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r>
              <a:rPr lang="pl-PL"/>
              <a:t>Edytuj style wzorca tekstu
Drugi poziom
Trzeci poziom
Czwarty poziom
Piąty poziom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1EC61E1A-5A60-7940-94EF-7C135CD43A9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r>
              <a:rPr lang="pl-PL"/>
              <a:t>Edytuj style wzorca tekstu
Drugi poziom
Trzeci poziom
Czwarty poziom
Piąty poziom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3A3D1129-3F11-D040-89AD-48787BFBAE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AA50B7-00F6-0B4F-B4DB-CEE95743E04C}" type="datetimeFigureOut">
              <a:rPr lang="pl-PL" smtClean="0"/>
              <a:t>08.09.2024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C5EDA4C0-901F-CD49-8EDB-7813142CEB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D9ADD154-7D6D-FB42-A6BD-61C1BCF84E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7D6C5A-8EF8-5F45-A243-34CFDB1BDC1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2232750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C2F76552-A73D-0B44-8FC2-FB99967AFF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877C2AB5-E214-484D-B1F3-63EBDA28869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lang="pl-PL"/>
              <a:t>Edytuj style wzorca tekstu
Drugi poziom
Trzeci poziom
Czwarty poziom
Piąty poziom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F3D03EC4-5D07-0449-BE1B-AA4881556D1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r>
              <a:rPr lang="pl-PL"/>
              <a:t>Edytuj style wzorca tekstu
Drugi poziom
Trzeci poziom
Czwarty poziom
Piąty poziom</a:t>
            </a:r>
          </a:p>
        </p:txBody>
      </p:sp>
      <p:sp>
        <p:nvSpPr>
          <p:cNvPr id="5" name="Symbol zastępczy tekstu 4">
            <a:extLst>
              <a:ext uri="{FF2B5EF4-FFF2-40B4-BE49-F238E27FC236}">
                <a16:creationId xmlns:a16="http://schemas.microsoft.com/office/drawing/2014/main" id="{A984815A-017E-A742-928A-62CE81333C2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lang="pl-PL"/>
              <a:t>Edytuj style wzorca tekstu
Drugi poziom
Trzeci poziom
Czwarty poziom
Piąty poziom</a:t>
            </a:r>
          </a:p>
        </p:txBody>
      </p:sp>
      <p:sp>
        <p:nvSpPr>
          <p:cNvPr id="6" name="Symbol zastępczy zawartości 5">
            <a:extLst>
              <a:ext uri="{FF2B5EF4-FFF2-40B4-BE49-F238E27FC236}">
                <a16:creationId xmlns:a16="http://schemas.microsoft.com/office/drawing/2014/main" id="{1466392A-F6FB-0D45-A08F-0ABD93F2296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r>
              <a:rPr lang="pl-PL"/>
              <a:t>Edytuj style wzorca tekstu
Drugi poziom
Trzeci poziom
Czwarty poziom
Piąty poziom</a:t>
            </a:r>
          </a:p>
        </p:txBody>
      </p:sp>
      <p:sp>
        <p:nvSpPr>
          <p:cNvPr id="7" name="Symbol zastępczy daty 6">
            <a:extLst>
              <a:ext uri="{FF2B5EF4-FFF2-40B4-BE49-F238E27FC236}">
                <a16:creationId xmlns:a16="http://schemas.microsoft.com/office/drawing/2014/main" id="{660A68E9-1854-C040-9C5E-0D70610014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AA50B7-00F6-0B4F-B4DB-CEE95743E04C}" type="datetimeFigureOut">
              <a:rPr lang="pl-PL" smtClean="0"/>
              <a:t>08.09.2024</a:t>
            </a:fld>
            <a:endParaRPr lang="pl-PL"/>
          </a:p>
        </p:txBody>
      </p:sp>
      <p:sp>
        <p:nvSpPr>
          <p:cNvPr id="8" name="Symbol zastępczy stopki 7">
            <a:extLst>
              <a:ext uri="{FF2B5EF4-FFF2-40B4-BE49-F238E27FC236}">
                <a16:creationId xmlns:a16="http://schemas.microsoft.com/office/drawing/2014/main" id="{D45ACA6B-4FF7-1F47-B5D5-AFFC17160D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>
            <a:extLst>
              <a:ext uri="{FF2B5EF4-FFF2-40B4-BE49-F238E27FC236}">
                <a16:creationId xmlns:a16="http://schemas.microsoft.com/office/drawing/2014/main" id="{F81DE52E-0BB6-E443-9A42-A86BD0C54E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7D6C5A-8EF8-5F45-A243-34CFDB1BDC1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0691784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6EA6689A-D23D-BD4A-9FFF-464D81FCAE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daty 2">
            <a:extLst>
              <a:ext uri="{FF2B5EF4-FFF2-40B4-BE49-F238E27FC236}">
                <a16:creationId xmlns:a16="http://schemas.microsoft.com/office/drawing/2014/main" id="{3982E39C-484A-534B-8782-F2A6059450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AA50B7-00F6-0B4F-B4DB-CEE95743E04C}" type="datetimeFigureOut">
              <a:rPr lang="pl-PL" smtClean="0"/>
              <a:t>08.09.2024</a:t>
            </a:fld>
            <a:endParaRPr lang="pl-PL"/>
          </a:p>
        </p:txBody>
      </p:sp>
      <p:sp>
        <p:nvSpPr>
          <p:cNvPr id="4" name="Symbol zastępczy stopki 3">
            <a:extLst>
              <a:ext uri="{FF2B5EF4-FFF2-40B4-BE49-F238E27FC236}">
                <a16:creationId xmlns:a16="http://schemas.microsoft.com/office/drawing/2014/main" id="{3A0053F0-76D7-E941-B6F1-02CE56879C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D8CBD6FE-DCDD-1A42-BF39-DE43D824F3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7D6C5A-8EF8-5F45-A243-34CFDB1BDC1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3075390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>
            <a:extLst>
              <a:ext uri="{FF2B5EF4-FFF2-40B4-BE49-F238E27FC236}">
                <a16:creationId xmlns:a16="http://schemas.microsoft.com/office/drawing/2014/main" id="{947A7052-6487-DB4A-B300-96CE32BD33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AA50B7-00F6-0B4F-B4DB-CEE95743E04C}" type="datetimeFigureOut">
              <a:rPr lang="pl-PL" smtClean="0"/>
              <a:t>08.09.2024</a:t>
            </a:fld>
            <a:endParaRPr lang="pl-PL"/>
          </a:p>
        </p:txBody>
      </p:sp>
      <p:sp>
        <p:nvSpPr>
          <p:cNvPr id="3" name="Symbol zastępczy stopki 2">
            <a:extLst>
              <a:ext uri="{FF2B5EF4-FFF2-40B4-BE49-F238E27FC236}">
                <a16:creationId xmlns:a16="http://schemas.microsoft.com/office/drawing/2014/main" id="{D41305BD-DCC3-F741-829E-DB7043D96F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C61EE497-C68A-6747-BC8B-D055154174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7D6C5A-8EF8-5F45-A243-34CFDB1BDC1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3815052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61D9CF1D-5CA1-AB4B-8B1E-9482055185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BD88D82A-BE5B-8F48-86D8-85C6E1A6F3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r>
              <a:rPr lang="pl-PL"/>
              <a:t>Edytuj style wzorca tekstu
Drugi poziom
Trzeci poziom
Czwarty poziom
Piąty poziom</a:t>
            </a:r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81EA5E0A-5FAB-1646-A597-7E4CCD7FBFF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pl-PL"/>
              <a:t>Edytuj style wzorca tekstu
Drugi poziom
Trzeci poziom
Czwarty poziom
Piąty poziom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384BA856-E4A6-4545-96A8-A95644EA78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AA50B7-00F6-0B4F-B4DB-CEE95743E04C}" type="datetimeFigureOut">
              <a:rPr lang="pl-PL" smtClean="0"/>
              <a:t>08.09.2024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36DC1DF3-004E-6347-80E4-30658468B2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A60CE438-34C5-E348-8B8F-17C12839A2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7D6C5A-8EF8-5F45-A243-34CFDB1BDC1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3657319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11AC915-4B59-E047-BC90-91AED52CF9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obrazu 2">
            <a:extLst>
              <a:ext uri="{FF2B5EF4-FFF2-40B4-BE49-F238E27FC236}">
                <a16:creationId xmlns:a16="http://schemas.microsoft.com/office/drawing/2014/main" id="{6B9D1954-85E5-6B4B-A916-8C5549AAC44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01AEE31E-152D-A04B-B59A-D4EFA9B6624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pl-PL"/>
              <a:t>Edytuj style wzorca tekstu
Drugi poziom
Trzeci poziom
Czwarty poziom
Piąty poziom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C1552587-1CEF-DA49-BFC2-F19A6074D4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AA50B7-00F6-0B4F-B4DB-CEE95743E04C}" type="datetimeFigureOut">
              <a:rPr lang="pl-PL" smtClean="0"/>
              <a:t>08.09.2024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0A2F2412-96AB-FC46-AA90-71FD26BC7E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A1368538-1D52-5C4C-B196-8AC49F6233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7D6C5A-8EF8-5F45-A243-34CFDB1BDC1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48976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>
            <a:extLst>
              <a:ext uri="{FF2B5EF4-FFF2-40B4-BE49-F238E27FC236}">
                <a16:creationId xmlns:a16="http://schemas.microsoft.com/office/drawing/2014/main" id="{24ED7E55-1D5D-FB44-9DCE-F58BA83F7F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4F1BC8F0-1114-F347-8209-7C5716C1CC0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r>
              <a:rPr lang="pl-PL"/>
              <a:t>Edytuj style wzorca tekstu
Drugi poziom
Trzeci poziom
Czwarty poziom
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0C47D26A-A586-FD45-AABB-2B74E7CD82A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AA50B7-00F6-0B4F-B4DB-CEE95743E04C}" type="datetimeFigureOut">
              <a:rPr lang="pl-PL" smtClean="0"/>
              <a:t>08.09.2024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26ACA661-30D0-FB47-8042-76C8E109F02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F488E984-FF36-144F-90EA-5BF9A4EC9D6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7D6C5A-8EF8-5F45-A243-34CFDB1BDC1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3975441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tiff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CE5D91D9-8414-7F47-9CB8-50B36135CE1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l-PL" dirty="0"/>
              <a:t>Hiob w Piotrkowie </a:t>
            </a:r>
            <a:br>
              <a:rPr lang="pl-PL" dirty="0"/>
            </a:br>
            <a:r>
              <a:rPr lang="pl-PL" dirty="0"/>
              <a:t>ale zdalnie via Zoom</a:t>
            </a:r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EC7E35F2-93A7-C245-8512-F1D615C9E65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pl-PL" dirty="0"/>
              <a:t>6 września 2024 r.</a:t>
            </a:r>
          </a:p>
        </p:txBody>
      </p:sp>
    </p:spTree>
    <p:extLst>
      <p:ext uri="{BB962C8B-B14F-4D97-AF65-F5344CB8AC3E}">
        <p14:creationId xmlns:p14="http://schemas.microsoft.com/office/powerpoint/2010/main" val="422927695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>
            <a:extLst>
              <a:ext uri="{FF2B5EF4-FFF2-40B4-BE49-F238E27FC236}">
                <a16:creationId xmlns:a16="http://schemas.microsoft.com/office/drawing/2014/main" id="{D2DC9FF1-728A-E747-A4F8-5AE56F06D7B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200610"/>
            <a:ext cx="12192000" cy="24567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90208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Proces poboczny </a:t>
            </a:r>
            <a:r>
              <a:rPr lang="mr-IN" dirty="0"/>
              <a:t>–</a:t>
            </a:r>
            <a:r>
              <a:rPr lang="pl-PL" dirty="0"/>
              <a:t> rozwój biznesu</a:t>
            </a:r>
          </a:p>
        </p:txBody>
      </p:sp>
      <p:sp>
        <p:nvSpPr>
          <p:cNvPr id="6" name="Owal 5"/>
          <p:cNvSpPr/>
          <p:nvPr/>
        </p:nvSpPr>
        <p:spPr>
          <a:xfrm>
            <a:off x="7095759" y="3074911"/>
            <a:ext cx="2960803" cy="2819774"/>
          </a:xfrm>
          <a:prstGeom prst="ellipse">
            <a:avLst/>
          </a:prstGeom>
          <a:solidFill>
            <a:srgbClr val="42A3FC"/>
          </a:solidFill>
          <a:ln w="19050">
            <a:solidFill>
              <a:srgbClr val="012D5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>
              <a:tabLst>
                <a:tab pos="1900800" algn="r"/>
              </a:tabLst>
            </a:pPr>
            <a:r>
              <a:rPr lang="pl-PL" sz="2400" b="1" dirty="0">
                <a:solidFill>
                  <a:srgbClr val="014388"/>
                </a:solidFill>
              </a:rPr>
              <a:t>Stan aktywów</a:t>
            </a:r>
            <a:br>
              <a:rPr lang="pl-PL" sz="2400" dirty="0">
                <a:solidFill>
                  <a:srgbClr val="014388"/>
                </a:solidFill>
              </a:rPr>
            </a:br>
            <a:r>
              <a:rPr lang="pl-PL" sz="2000" dirty="0">
                <a:solidFill>
                  <a:srgbClr val="014388"/>
                </a:solidFill>
              </a:rPr>
              <a:t>owce	14000</a:t>
            </a:r>
            <a:br>
              <a:rPr lang="pl-PL" sz="2000" dirty="0">
                <a:solidFill>
                  <a:srgbClr val="014388"/>
                </a:solidFill>
              </a:rPr>
            </a:br>
            <a:r>
              <a:rPr lang="pl-PL" sz="2000" dirty="0">
                <a:solidFill>
                  <a:srgbClr val="014388"/>
                </a:solidFill>
              </a:rPr>
              <a:t>wielbłądy	6000</a:t>
            </a:r>
            <a:br>
              <a:rPr lang="pl-PL" sz="2000" dirty="0">
                <a:solidFill>
                  <a:srgbClr val="014388"/>
                </a:solidFill>
              </a:rPr>
            </a:br>
            <a:r>
              <a:rPr lang="pl-PL" sz="2000" dirty="0">
                <a:solidFill>
                  <a:srgbClr val="014388"/>
                </a:solidFill>
              </a:rPr>
              <a:t>pary wołów	1000</a:t>
            </a:r>
            <a:br>
              <a:rPr lang="pl-PL" sz="2000" dirty="0">
                <a:solidFill>
                  <a:srgbClr val="014388"/>
                </a:solidFill>
              </a:rPr>
            </a:br>
            <a:r>
              <a:rPr lang="pl-PL" sz="2000" dirty="0">
                <a:solidFill>
                  <a:srgbClr val="014388"/>
                </a:solidFill>
              </a:rPr>
              <a:t>osły	1000	</a:t>
            </a:r>
          </a:p>
        </p:txBody>
      </p:sp>
      <p:sp>
        <p:nvSpPr>
          <p:cNvPr id="8" name="Owal 7"/>
          <p:cNvSpPr/>
          <p:nvPr/>
        </p:nvSpPr>
        <p:spPr>
          <a:xfrm>
            <a:off x="2158584" y="2007059"/>
            <a:ext cx="2960803" cy="2819774"/>
          </a:xfrm>
          <a:prstGeom prst="ellipse">
            <a:avLst/>
          </a:prstGeom>
          <a:solidFill>
            <a:srgbClr val="A8C3DC"/>
          </a:solidFill>
          <a:ln w="19050">
            <a:solidFill>
              <a:srgbClr val="01438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pl-PL" sz="2400" b="1" dirty="0">
                <a:solidFill>
                  <a:srgbClr val="014388"/>
                </a:solidFill>
              </a:rPr>
              <a:t>Stan aktywów</a:t>
            </a:r>
          </a:p>
          <a:p>
            <a:pPr>
              <a:tabLst>
                <a:tab pos="1872000" algn="r"/>
              </a:tabLst>
            </a:pPr>
            <a:r>
              <a:rPr lang="pl-PL" sz="2000" dirty="0">
                <a:solidFill>
                  <a:srgbClr val="014388"/>
                </a:solidFill>
              </a:rPr>
              <a:t>owce	7000</a:t>
            </a:r>
            <a:br>
              <a:rPr lang="pl-PL" sz="2000" dirty="0">
                <a:solidFill>
                  <a:srgbClr val="014388"/>
                </a:solidFill>
              </a:rPr>
            </a:br>
            <a:r>
              <a:rPr lang="pl-PL" sz="2000" dirty="0">
                <a:solidFill>
                  <a:srgbClr val="014388"/>
                </a:solidFill>
              </a:rPr>
              <a:t>wielbłądy	3000</a:t>
            </a:r>
            <a:br>
              <a:rPr lang="pl-PL" sz="2000" dirty="0">
                <a:solidFill>
                  <a:srgbClr val="014388"/>
                </a:solidFill>
              </a:rPr>
            </a:br>
            <a:r>
              <a:rPr lang="pl-PL" sz="2000" dirty="0">
                <a:solidFill>
                  <a:srgbClr val="014388"/>
                </a:solidFill>
              </a:rPr>
              <a:t>pary wołów	500</a:t>
            </a:r>
            <a:br>
              <a:rPr lang="pl-PL" sz="2000" dirty="0">
                <a:solidFill>
                  <a:srgbClr val="014388"/>
                </a:solidFill>
              </a:rPr>
            </a:br>
            <a:r>
              <a:rPr lang="pl-PL" sz="2000" dirty="0">
                <a:solidFill>
                  <a:srgbClr val="014388"/>
                </a:solidFill>
              </a:rPr>
              <a:t>osły	500</a:t>
            </a:r>
            <a:r>
              <a:rPr lang="pl-PL" sz="2400" dirty="0">
                <a:solidFill>
                  <a:srgbClr val="014388"/>
                </a:solidFill>
              </a:rPr>
              <a:t>	</a:t>
            </a:r>
            <a:endParaRPr lang="pl-PL" dirty="0">
              <a:solidFill>
                <a:srgbClr val="014388"/>
              </a:solidFill>
            </a:endParaRPr>
          </a:p>
        </p:txBody>
      </p:sp>
      <p:sp>
        <p:nvSpPr>
          <p:cNvPr id="7" name="Strzałka w prawo 6"/>
          <p:cNvSpPr/>
          <p:nvPr/>
        </p:nvSpPr>
        <p:spPr>
          <a:xfrm rot="776539">
            <a:off x="4547838" y="2891988"/>
            <a:ext cx="2909606" cy="2219267"/>
          </a:xfrm>
          <a:prstGeom prst="rightArrow">
            <a:avLst/>
          </a:prstGeom>
          <a:solidFill>
            <a:srgbClr val="FFFA8D"/>
          </a:solidFill>
          <a:ln w="19050">
            <a:solidFill>
              <a:srgbClr val="8F562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2000" b="1" dirty="0">
                <a:solidFill>
                  <a:srgbClr val="8F5625"/>
                </a:solidFill>
              </a:rPr>
              <a:t>Dwukrotne powiększenie majętności</a:t>
            </a:r>
          </a:p>
        </p:txBody>
      </p:sp>
      <p:sp>
        <p:nvSpPr>
          <p:cNvPr id="9" name="PoleTekstowe 8"/>
          <p:cNvSpPr txBox="1"/>
          <p:nvPr/>
        </p:nvSpPr>
        <p:spPr>
          <a:xfrm rot="779661">
            <a:off x="4820028" y="2171485"/>
            <a:ext cx="248164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800" b="1">
                <a:solidFill>
                  <a:srgbClr val="8F5625"/>
                </a:solidFill>
              </a:rPr>
              <a:t>Co zrobił Bóg</a:t>
            </a:r>
          </a:p>
        </p:txBody>
      </p:sp>
      <p:sp>
        <p:nvSpPr>
          <p:cNvPr id="4" name="PoleTekstowe 3"/>
          <p:cNvSpPr txBox="1"/>
          <p:nvPr/>
        </p:nvSpPr>
        <p:spPr>
          <a:xfrm>
            <a:off x="7095759" y="1602873"/>
            <a:ext cx="2023672" cy="64479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1774825" algn="l"/>
              </a:tabLst>
            </a:pPr>
            <a:r>
              <a:rPr lang="pl-PL" sz="41300" b="1" dirty="0">
                <a:solidFill>
                  <a:srgbClr val="FF0000"/>
                </a:solidFill>
                <a:latin typeface="Times" charset="0"/>
                <a:ea typeface="Times" charset="0"/>
                <a:cs typeface="Times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66557460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A co z zarządem? Podwojenie i bonus!</a:t>
            </a:r>
          </a:p>
        </p:txBody>
      </p:sp>
      <p:sp>
        <p:nvSpPr>
          <p:cNvPr id="5" name="Symbol zastępczy zawartości 4"/>
          <p:cNvSpPr>
            <a:spLocks noGrp="1"/>
          </p:cNvSpPr>
          <p:nvPr>
            <p:ph sz="half"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pl-PL" sz="2400" baseline="30000" dirty="0"/>
              <a:t>(12)</a:t>
            </a:r>
            <a:r>
              <a:rPr lang="pl-PL" sz="2400" dirty="0"/>
              <a:t> A teraz Pan błogosławił Hiobowi, tak że miał czternaście tysięcy owiec, sześć tysięcy wielbłądów, tysiąc jarzm wołów i tysiąc oślic.</a:t>
            </a:r>
          </a:p>
          <a:p>
            <a:pPr marL="0" indent="0">
              <a:buNone/>
            </a:pPr>
            <a:r>
              <a:rPr lang="pl-PL" sz="2400" baseline="30000" dirty="0"/>
              <a:t>(13)</a:t>
            </a:r>
            <a:r>
              <a:rPr lang="pl-PL" sz="2400" dirty="0"/>
              <a:t> Miał jeszcze siedmiu synów i trzy córki. </a:t>
            </a:r>
            <a:r>
              <a:rPr lang="pl-PL" sz="2400" baseline="30000" dirty="0"/>
              <a:t>(14)</a:t>
            </a:r>
            <a:r>
              <a:rPr lang="pl-PL" sz="2400" dirty="0"/>
              <a:t> Pierwszą nazwał Gołębicą, drugą - Kasją, a trzecią - Rogiem-z-kremem-do-powiek. </a:t>
            </a:r>
            <a:r>
              <a:rPr lang="pl-PL" sz="2400" baseline="30000" dirty="0"/>
              <a:t>(15)</a:t>
            </a:r>
            <a:r>
              <a:rPr lang="pl-PL" sz="2400" dirty="0"/>
              <a:t> </a:t>
            </a:r>
            <a:r>
              <a:rPr lang="pl-PL" sz="2400" b="1" u="sng" dirty="0"/>
              <a:t>Nie było w całym kraju kobiet tak pięknych jak córki Hioba.</a:t>
            </a:r>
          </a:p>
        </p:txBody>
      </p:sp>
      <p:graphicFrame>
        <p:nvGraphicFramePr>
          <p:cNvPr id="3" name="Symbol zastępczy zawartości 2"/>
          <p:cNvGraphicFramePr>
            <a:graphicFrameLocks noGrp="1"/>
          </p:cNvGraphicFramePr>
          <p:nvPr>
            <p:ph sz="half" idx="2"/>
            <p:extLst/>
          </p:nvPr>
        </p:nvGraphicFramePr>
        <p:xfrm>
          <a:off x="6172200" y="1825625"/>
          <a:ext cx="5181600" cy="3657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27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27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272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pl-PL" sz="2400" dirty="0"/>
                        <a:t>posiadanie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sz="2400" dirty="0"/>
                        <a:t>na początku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l-PL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pl-PL" sz="2400" dirty="0"/>
                        <a:t>owce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2400" dirty="0"/>
                        <a:t>7000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2400" dirty="0"/>
                        <a:t>14000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pl-PL" sz="2400" dirty="0"/>
                        <a:t>wielbłądy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2400" dirty="0"/>
                        <a:t>3000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2400" dirty="0"/>
                        <a:t>6000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pl-PL" sz="2400" dirty="0"/>
                        <a:t>pary</a:t>
                      </a:r>
                      <a:r>
                        <a:rPr lang="pl-PL" sz="2400" baseline="0" dirty="0"/>
                        <a:t> wołów</a:t>
                      </a:r>
                      <a:endParaRPr lang="pl-PL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2400" dirty="0"/>
                        <a:t>500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2400" dirty="0"/>
                        <a:t>1000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pl-PL" sz="2400" dirty="0"/>
                        <a:t>osły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2400" dirty="0"/>
                        <a:t>500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2400" dirty="0"/>
                        <a:t>1000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pl-PL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pl-PL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pl-PL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pl-PL" sz="2400" dirty="0"/>
                        <a:t>synowie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2400" dirty="0"/>
                        <a:t>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2400" dirty="0"/>
                        <a:t>(7)+7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pl-PL" sz="2400" dirty="0"/>
                        <a:t>córki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2400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2400" dirty="0"/>
                        <a:t>(3)+3+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pic>
        <p:nvPicPr>
          <p:cNvPr id="6" name="Obraz 5">
            <a:extLst>
              <a:ext uri="{FF2B5EF4-FFF2-40B4-BE49-F238E27FC236}">
                <a16:creationId xmlns:a16="http://schemas.microsoft.com/office/drawing/2014/main" id="{62507551-3497-1B4D-A595-B07AA151347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47609" y="207886"/>
            <a:ext cx="1761520" cy="9786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909057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302799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6A0900C2-9C6D-CC49-935B-EE4186A012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Osoby na </a:t>
            </a:r>
            <a:r>
              <a:rPr lang="pl-PL" dirty="0" err="1"/>
              <a:t>tele</a:t>
            </a:r>
            <a:endParaRPr lang="pl-PL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E1D806EC-79BE-DB44-8647-1445FDD9F90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/>
              <a:t>Wojtek z Gliwic</a:t>
            </a:r>
          </a:p>
          <a:p>
            <a:r>
              <a:rPr lang="pl-PL" dirty="0"/>
              <a:t>Adam i Madzia</a:t>
            </a:r>
          </a:p>
          <a:p>
            <a:r>
              <a:rPr lang="pl-PL" dirty="0"/>
              <a:t>Adam i Iza </a:t>
            </a:r>
            <a:r>
              <a:rPr lang="pl-PL" dirty="0" err="1"/>
              <a:t>Ludzyńscy</a:t>
            </a:r>
            <a:endParaRPr lang="pl-PL" dirty="0"/>
          </a:p>
          <a:p>
            <a:endParaRPr lang="pl-PL" dirty="0"/>
          </a:p>
          <a:p>
            <a:r>
              <a:rPr lang="pl-PL" dirty="0"/>
              <a:t>Przesiadamy się z ZOOM na </a:t>
            </a:r>
            <a:r>
              <a:rPr lang="pl-PL" dirty="0" err="1"/>
              <a:t>Meets</a:t>
            </a:r>
            <a:endParaRPr lang="pl-PL" dirty="0"/>
          </a:p>
          <a:p>
            <a:pPr lvl="1"/>
            <a:r>
              <a:rPr lang="pl-PL" dirty="0" err="1"/>
              <a:t>https</a:t>
            </a:r>
            <a:r>
              <a:rPr lang="pl-PL" dirty="0"/>
              <a:t>://</a:t>
            </a:r>
            <a:r>
              <a:rPr lang="pl-PL" dirty="0" err="1"/>
              <a:t>meet.google.com</a:t>
            </a:r>
            <a:r>
              <a:rPr lang="pl-PL" dirty="0"/>
              <a:t>/</a:t>
            </a:r>
            <a:r>
              <a:rPr lang="pl-PL" dirty="0" err="1"/>
              <a:t>nnp-ysmg-vbu</a:t>
            </a:r>
            <a:r>
              <a:rPr lang="pl-PL" dirty="0"/>
              <a:t> </a:t>
            </a:r>
          </a:p>
          <a:p>
            <a:endParaRPr lang="pl-PL" dirty="0"/>
          </a:p>
          <a:p>
            <a:r>
              <a:rPr lang="pl-PL" dirty="0"/>
              <a:t>Nie doczekaliśmy się na Łukasza</a:t>
            </a:r>
          </a:p>
        </p:txBody>
      </p:sp>
    </p:spTree>
    <p:extLst>
      <p:ext uri="{BB962C8B-B14F-4D97-AF65-F5344CB8AC3E}">
        <p14:creationId xmlns:p14="http://schemas.microsoft.com/office/powerpoint/2010/main" val="346880094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B95E802F-8E1E-CA4C-B7C7-A480F7373F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Cel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4DF0DCC3-2FA7-484D-9206-77B395C2828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/>
              <a:t>Studiować Słowo Boże</a:t>
            </a:r>
          </a:p>
          <a:p>
            <a:r>
              <a:rPr lang="pl-PL" dirty="0"/>
              <a:t>Czytać, aby Duch święty mówił i przez to poznawali Boga</a:t>
            </a:r>
          </a:p>
          <a:p>
            <a:endParaRPr lang="pl-PL" dirty="0"/>
          </a:p>
          <a:p>
            <a:endParaRPr lang="pl-PL" dirty="0"/>
          </a:p>
          <a:p>
            <a:endParaRPr lang="pl-PL" dirty="0"/>
          </a:p>
          <a:p>
            <a:r>
              <a:rPr lang="pl-PL" dirty="0"/>
              <a:t>Czy cel został osiągnięty?</a:t>
            </a:r>
          </a:p>
        </p:txBody>
      </p:sp>
    </p:spTree>
    <p:extLst>
      <p:ext uri="{BB962C8B-B14F-4D97-AF65-F5344CB8AC3E}">
        <p14:creationId xmlns:p14="http://schemas.microsoft.com/office/powerpoint/2010/main" val="156262282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ymbol zastępczy zawartości 4">
            <a:extLst>
              <a:ext uri="{FF2B5EF4-FFF2-40B4-BE49-F238E27FC236}">
                <a16:creationId xmlns:a16="http://schemas.microsoft.com/office/drawing/2014/main" id="{7192E691-5F17-C749-89CD-2F14A9E3B7D6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>
          <a:blip r:embed="rId2"/>
          <a:stretch>
            <a:fillRect/>
          </a:stretch>
        </p:blipFill>
        <p:spPr>
          <a:xfrm>
            <a:off x="1456407" y="180109"/>
            <a:ext cx="8085624" cy="6553200"/>
          </a:xfrm>
        </p:spPr>
      </p:pic>
    </p:spTree>
    <p:extLst>
      <p:ext uri="{BB962C8B-B14F-4D97-AF65-F5344CB8AC3E}">
        <p14:creationId xmlns:p14="http://schemas.microsoft.com/office/powerpoint/2010/main" val="251770392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D6CCE619-FE1D-C340-85E8-B00F73328D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Charakterystyka Hioba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299E529D-573F-3E4F-BE32-506DF898824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/>
              <a:t>Hiob ma relacje z Bogiem, Bóg jest dla niego ważny.</a:t>
            </a:r>
          </a:p>
          <a:p>
            <a:r>
              <a:rPr lang="pl-PL" dirty="0"/>
              <a:t>Bogobojny – ma bojaźń Bożą. Stawia </a:t>
            </a:r>
            <a:r>
              <a:rPr lang="pl-PL" dirty="0" err="1"/>
              <a:t>Bóga</a:t>
            </a:r>
            <a:r>
              <a:rPr lang="pl-PL" dirty="0"/>
              <a:t> na pierwszym miejscu.</a:t>
            </a:r>
          </a:p>
          <a:p>
            <a:r>
              <a:rPr lang="pl-PL" dirty="0"/>
              <a:t>Ma świadomość zależności, wszystko co ma ma od Boga.</a:t>
            </a:r>
          </a:p>
          <a:p>
            <a:r>
              <a:rPr lang="pl-PL" dirty="0"/>
              <a:t>Jest wdzięczny. Rozumie dobroć Boga.</a:t>
            </a:r>
          </a:p>
          <a:p>
            <a:r>
              <a:rPr lang="pl-PL" dirty="0"/>
              <a:t>Stroni od złego.</a:t>
            </a:r>
          </a:p>
          <a:p>
            <a:r>
              <a:rPr lang="pl-PL" b="1" dirty="0"/>
              <a:t>Zapobiegawczy…. </a:t>
            </a:r>
            <a:r>
              <a:rPr lang="pl-PL" dirty="0"/>
              <a:t>Widać to w relacji </a:t>
            </a:r>
            <a:r>
              <a:rPr lang="pl-PL" dirty="0" err="1"/>
              <a:t>wzgleme</a:t>
            </a:r>
            <a:r>
              <a:rPr lang="pl-PL" dirty="0"/>
              <a:t> Boga gdy chodzi o dzieci</a:t>
            </a:r>
          </a:p>
          <a:p>
            <a:r>
              <a:rPr lang="pl-PL" dirty="0"/>
              <a:t>Hiob </a:t>
            </a:r>
            <a:r>
              <a:rPr lang="pl-PL" b="1" dirty="0"/>
              <a:t>miał obawy</a:t>
            </a:r>
            <a:r>
              <a:rPr lang="pl-PL" dirty="0"/>
              <a:t> odnośnie bezpieczeństwa.</a:t>
            </a: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4549420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751A0255-A6E2-EB4C-A10D-BCEF6158AA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O mądrości w rozdziale 28</a:t>
            </a:r>
          </a:p>
        </p:txBody>
      </p:sp>
      <p:pic>
        <p:nvPicPr>
          <p:cNvPr id="4" name="Symbol zastępczy zawartości 3">
            <a:extLst>
              <a:ext uri="{FF2B5EF4-FFF2-40B4-BE49-F238E27FC236}">
                <a16:creationId xmlns:a16="http://schemas.microsoft.com/office/drawing/2014/main" id="{63B40BCD-3415-8B48-BEAA-8ACADBF0D43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2942169"/>
            <a:ext cx="10515600" cy="2118250"/>
          </a:xfrm>
          <a:prstGeom prst="rect">
            <a:avLst/>
          </a:prstGeom>
        </p:spPr>
      </p:pic>
      <p:pic>
        <p:nvPicPr>
          <p:cNvPr id="5" name="Obraz 4">
            <a:extLst>
              <a:ext uri="{FF2B5EF4-FFF2-40B4-BE49-F238E27FC236}">
                <a16:creationId xmlns:a16="http://schemas.microsoft.com/office/drawing/2014/main" id="{A9122F9C-46E9-724D-9103-E503ABC71CA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35111" y="5242892"/>
            <a:ext cx="4457700" cy="1257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819570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>
            <a:extLst>
              <a:ext uri="{FF2B5EF4-FFF2-40B4-BE49-F238E27FC236}">
                <a16:creationId xmlns:a16="http://schemas.microsoft.com/office/drawing/2014/main" id="{560260DF-90E9-5946-B6BB-BAEA8BC82B0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2919" y="281510"/>
            <a:ext cx="10902315" cy="61421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717614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>
            <a:extLst>
              <a:ext uri="{FF2B5EF4-FFF2-40B4-BE49-F238E27FC236}">
                <a16:creationId xmlns:a16="http://schemas.microsoft.com/office/drawing/2014/main" id="{F8A5FF81-ED0F-E54F-B518-1A9C8A66486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4669" y="720437"/>
            <a:ext cx="10193311" cy="55418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43574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>
            <a:extLst>
              <a:ext uri="{FF2B5EF4-FFF2-40B4-BE49-F238E27FC236}">
                <a16:creationId xmlns:a16="http://schemas.microsoft.com/office/drawing/2014/main" id="{BC5FE6BC-6FE8-9C43-8FA5-CD7631E5BB16}"/>
              </a:ext>
            </a:extLst>
          </p:cNvPr>
          <p:cNvSpPr/>
          <p:nvPr/>
        </p:nvSpPr>
        <p:spPr>
          <a:xfrm>
            <a:off x="1494971" y="1988457"/>
            <a:ext cx="8345714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sz="4000" b="1" i="0" u="none" strike="noStrike" dirty="0">
                <a:solidFill>
                  <a:srgbClr val="000000"/>
                </a:solidFill>
                <a:effectLst/>
                <a:latin typeface="-apple-system"/>
              </a:rPr>
              <a:t>"Wiara taka, jak wiara Hioba nie </a:t>
            </a:r>
            <a:r>
              <a:rPr lang="pl-PL" sz="4000" b="1" i="0" u="none" strike="noStrike" dirty="0" err="1">
                <a:solidFill>
                  <a:srgbClr val="000000"/>
                </a:solidFill>
                <a:effectLst/>
                <a:latin typeface="-apple-system"/>
              </a:rPr>
              <a:t>moze</a:t>
            </a:r>
            <a:r>
              <a:rPr lang="pl-PL" sz="4000" b="1" i="0" u="none" strike="noStrike" dirty="0">
                <a:solidFill>
                  <a:srgbClr val="000000"/>
                </a:solidFill>
                <a:effectLst/>
                <a:latin typeface="-apple-system"/>
              </a:rPr>
              <a:t> </a:t>
            </a:r>
            <a:r>
              <a:rPr lang="pl-PL" sz="4000" b="1" i="0" u="none" strike="noStrike" dirty="0" err="1">
                <a:solidFill>
                  <a:srgbClr val="000000"/>
                </a:solidFill>
                <a:effectLst/>
                <a:latin typeface="-apple-system"/>
              </a:rPr>
              <a:t>byc</a:t>
            </a:r>
            <a:r>
              <a:rPr lang="pl-PL" sz="4000" b="1" i="0" u="none" strike="noStrike" dirty="0">
                <a:solidFill>
                  <a:srgbClr val="000000"/>
                </a:solidFill>
                <a:effectLst/>
                <a:latin typeface="-apple-system"/>
              </a:rPr>
              <a:t> </a:t>
            </a:r>
            <a:r>
              <a:rPr lang="pl-PL" sz="4000" b="1" i="0" u="none" strike="noStrike" dirty="0" err="1">
                <a:solidFill>
                  <a:srgbClr val="000000"/>
                </a:solidFill>
                <a:effectLst/>
                <a:latin typeface="-apple-system"/>
              </a:rPr>
              <a:t>wstrzasnieta</a:t>
            </a:r>
            <a:r>
              <a:rPr lang="pl-PL" sz="4000" b="1" i="0" u="none" strike="noStrike" dirty="0">
                <a:solidFill>
                  <a:srgbClr val="000000"/>
                </a:solidFill>
                <a:effectLst/>
                <a:latin typeface="-apple-system"/>
              </a:rPr>
              <a:t>, </a:t>
            </a:r>
            <a:r>
              <a:rPr lang="pl-PL" sz="4000" b="1" i="0" u="none" strike="noStrike" dirty="0" err="1">
                <a:solidFill>
                  <a:srgbClr val="000000"/>
                </a:solidFill>
                <a:effectLst/>
                <a:latin typeface="-apple-system"/>
              </a:rPr>
              <a:t>poniewaz</a:t>
            </a:r>
            <a:r>
              <a:rPr lang="pl-PL" sz="4000" b="1" i="0" u="none" strike="noStrike" dirty="0">
                <a:solidFill>
                  <a:srgbClr val="000000"/>
                </a:solidFill>
                <a:effectLst/>
                <a:latin typeface="-apple-system"/>
              </a:rPr>
              <a:t> jest ona rezultatem </a:t>
            </a:r>
            <a:r>
              <a:rPr lang="pl-PL" sz="4000" b="1" i="0" u="none" strike="noStrike" dirty="0" err="1">
                <a:solidFill>
                  <a:srgbClr val="000000"/>
                </a:solidFill>
                <a:effectLst/>
                <a:latin typeface="-apple-system"/>
              </a:rPr>
              <a:t>przezytego</a:t>
            </a:r>
            <a:r>
              <a:rPr lang="pl-PL" sz="4000" b="1" i="0" u="none" strike="noStrike" dirty="0">
                <a:solidFill>
                  <a:srgbClr val="000000"/>
                </a:solidFill>
                <a:effectLst/>
                <a:latin typeface="-apple-system"/>
              </a:rPr>
              <a:t> </a:t>
            </a:r>
            <a:r>
              <a:rPr lang="pl-PL" sz="4000" b="1" i="0" u="none" strike="noStrike" dirty="0" err="1">
                <a:solidFill>
                  <a:srgbClr val="000000"/>
                </a:solidFill>
                <a:effectLst/>
                <a:latin typeface="-apple-system"/>
              </a:rPr>
              <a:t>wstrzasu</a:t>
            </a:r>
            <a:r>
              <a:rPr lang="pl-PL" sz="4000" b="1" i="0" u="none" strike="noStrike" dirty="0">
                <a:solidFill>
                  <a:srgbClr val="000000"/>
                </a:solidFill>
                <a:effectLst/>
                <a:latin typeface="-apple-system"/>
              </a:rPr>
              <a:t>."</a:t>
            </a:r>
            <a:br>
              <a:rPr lang="pl-PL" sz="4000" dirty="0"/>
            </a:br>
            <a:r>
              <a:rPr lang="pl-PL" sz="4000" dirty="0"/>
              <a:t>rabbi Abraham </a:t>
            </a:r>
            <a:r>
              <a:rPr lang="pl-PL" sz="4000" dirty="0" err="1"/>
              <a:t>Heschel</a:t>
            </a:r>
            <a:endParaRPr lang="pl-PL" sz="4000" dirty="0"/>
          </a:p>
        </p:txBody>
      </p:sp>
    </p:spTree>
    <p:extLst>
      <p:ext uri="{BB962C8B-B14F-4D97-AF65-F5344CB8AC3E}">
        <p14:creationId xmlns:p14="http://schemas.microsoft.com/office/powerpoint/2010/main" val="3736325559"/>
      </p:ext>
    </p:extLst>
  </p:cSld>
  <p:clrMapOvr>
    <a:masterClrMapping/>
  </p:clrMapOvr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148</TotalTime>
  <Words>323</Words>
  <Application>Microsoft Macintosh PowerPoint</Application>
  <PresentationFormat>Panoramiczny</PresentationFormat>
  <Paragraphs>58</Paragraphs>
  <Slides>13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6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13</vt:i4>
      </vt:variant>
    </vt:vector>
  </HeadingPairs>
  <TitlesOfParts>
    <vt:vector size="20" baseType="lpstr">
      <vt:lpstr>-apple-system</vt:lpstr>
      <vt:lpstr>Arial</vt:lpstr>
      <vt:lpstr>Calibri</vt:lpstr>
      <vt:lpstr>Calibri Light</vt:lpstr>
      <vt:lpstr>Mangal</vt:lpstr>
      <vt:lpstr>Times</vt:lpstr>
      <vt:lpstr>Motyw pakietu Office</vt:lpstr>
      <vt:lpstr>Hiob w Piotrkowie  ale zdalnie via Zoom</vt:lpstr>
      <vt:lpstr>Osoby na tele</vt:lpstr>
      <vt:lpstr>Cel</vt:lpstr>
      <vt:lpstr>Prezentacja programu PowerPoint</vt:lpstr>
      <vt:lpstr>Charakterystyka Hioba</vt:lpstr>
      <vt:lpstr>O mądrości w rozdziale 28</vt:lpstr>
      <vt:lpstr>Prezentacja programu PowerPoint</vt:lpstr>
      <vt:lpstr>Prezentacja programu PowerPoint</vt:lpstr>
      <vt:lpstr>Prezentacja programu PowerPoint</vt:lpstr>
      <vt:lpstr>Prezentacja programu PowerPoint</vt:lpstr>
      <vt:lpstr>Proces poboczny – rozwój biznesu</vt:lpstr>
      <vt:lpstr>A co z zarządem? Podwojenie i bonus!</vt:lpstr>
      <vt:lpstr>Prezentacja programu PowerPoint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Wojciech Apel</dc:creator>
  <cp:lastModifiedBy>Wojciech Apel</cp:lastModifiedBy>
  <cp:revision>12</cp:revision>
  <dcterms:created xsi:type="dcterms:W3CDTF">2024-09-06T16:32:19Z</dcterms:created>
  <dcterms:modified xsi:type="dcterms:W3CDTF">2024-09-08T12:25:00Z</dcterms:modified>
</cp:coreProperties>
</file>